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72" r:id="rId5"/>
    <p:sldId id="260" r:id="rId6"/>
    <p:sldId id="262" r:id="rId7"/>
    <p:sldId id="271" r:id="rId8"/>
    <p:sldId id="268" r:id="rId9"/>
    <p:sldId id="266" r:id="rId10"/>
    <p:sldId id="265" r:id="rId11"/>
    <p:sldId id="264" r:id="rId12"/>
    <p:sldId id="269" r:id="rId13"/>
    <p:sldId id="270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7DF-30C2-4699-BEF2-97ED30BF192C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9AFD4-0BC7-4B46-A69C-D1DB24575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42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8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2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5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9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2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1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3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5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2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9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5C5E1-B455-4D9E-BC41-22DAB49201C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91C3-7DD9-4876-AEA4-150807FA2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2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6866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r="5236"/>
          <a:stretch>
            <a:fillRect/>
          </a:stretch>
        </p:blipFill>
        <p:spPr>
          <a:xfrm>
            <a:off x="1619672" y="2852936"/>
            <a:ext cx="6120680" cy="344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-34935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</a:rPr>
              <a:t>Учреждение образования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«Барановичский государственный профессиональный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лицей машиностроения»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5952"/>
            <a:ext cx="820891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7780" cmpd="sng">
                  <a:solidFill>
                    <a:srgbClr val="FFCC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Твоё   настоящее</a:t>
            </a:r>
          </a:p>
          <a:p>
            <a:pPr algn="ctr"/>
            <a:r>
              <a:rPr lang="ru-RU" sz="6000" b="1" i="1" dirty="0" smtClean="0">
                <a:ln w="17780" cmpd="sng">
                  <a:solidFill>
                    <a:srgbClr val="FFCC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и   будущее…</a:t>
            </a:r>
            <a:endParaRPr lang="ru-RU" sz="6000" b="1" i="1" cap="none" spc="0" dirty="0">
              <a:ln w="17780" cmpd="sng">
                <a:solidFill>
                  <a:srgbClr val="FFCC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71" y="993329"/>
            <a:ext cx="5904656" cy="463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44624"/>
            <a:ext cx="7272808" cy="697885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Станочник широкого профиля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714464"/>
            <a:ext cx="9108504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Краткое 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описание и значимость 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профессии.</a:t>
            </a:r>
            <a:r>
              <a:rPr lang="ru-RU" sz="1400" b="1" dirty="0" smtClean="0">
                <a:latin typeface="Cambria" pitchFamily="18" charset="0"/>
              </a:rPr>
              <a:t> </a:t>
            </a:r>
          </a:p>
          <a:p>
            <a:r>
              <a:rPr lang="ru-RU" sz="1550" b="1" dirty="0" smtClean="0">
                <a:latin typeface="Cambria" pitchFamily="18" charset="0"/>
              </a:rPr>
              <a:t>Несмотря на то, что профессия «станочник» относится к разряду малоизвестных занятий, её незаменимость для общества не вызывает сомнений. Используя токарные или шлифовальные, фрезерные или сверлильные станки, мастер в ручном режиме или в режиме с программным управлением следит за соблюдением всех параметров изделия, гарантирует его высокое качество. На сегодняшний день профессия станочника уверенно удерживает свою позицию и с успехом применяется на любом производстве.</a:t>
            </a:r>
          </a:p>
          <a:p>
            <a:pPr marL="4129088"/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Уникальность профессии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.</a:t>
            </a: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b="1" dirty="0">
                <a:latin typeface="Cambria" pitchFamily="18" charset="0"/>
              </a:rPr>
              <a:t> </a:t>
            </a:r>
            <a:endParaRPr lang="ru-RU" sz="1400" b="1" dirty="0" smtClean="0">
              <a:latin typeface="Cambria" pitchFamily="18" charset="0"/>
            </a:endParaRPr>
          </a:p>
          <a:p>
            <a:pPr marL="4129088"/>
            <a:r>
              <a:rPr lang="ru-RU" sz="1550" b="1" dirty="0" smtClean="0">
                <a:latin typeface="Cambria" pitchFamily="18" charset="0"/>
              </a:rPr>
              <a:t>Профессия станочник требует обширных знаний в области точных наук. Человек этой профессии должен разбираться в материаловедении, электротехнике, механике. Немаловажным штрихом станут знания о профиле деталей, их заточке и обработке. Эта профессия уникальная, и открывает путь в огромный мир профессиональных возможностей.</a:t>
            </a:r>
          </a:p>
          <a:p>
            <a:pPr marL="4129088"/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Где можно получить профессию.</a:t>
            </a:r>
            <a:r>
              <a:rPr lang="ru-RU" sz="1400" b="1" u="sng" dirty="0" smtClean="0">
                <a:latin typeface="Cambria" pitchFamily="18" charset="0"/>
              </a:rPr>
              <a:t> </a:t>
            </a:r>
            <a:r>
              <a:rPr lang="ru-RU" sz="1500" b="1" dirty="0" smtClean="0">
                <a:latin typeface="Cambria" pitchFamily="18" charset="0"/>
              </a:rPr>
              <a:t>Специалистов готовят в </a:t>
            </a:r>
            <a:r>
              <a:rPr lang="ru-RU" sz="1500" b="1" dirty="0" err="1" smtClean="0">
                <a:latin typeface="Cambria" pitchFamily="18" charset="0"/>
              </a:rPr>
              <a:t>Барановичском</a:t>
            </a:r>
            <a:r>
              <a:rPr lang="ru-RU" sz="1500" b="1" dirty="0" smtClean="0">
                <a:latin typeface="Cambria" pitchFamily="18" charset="0"/>
              </a:rPr>
              <a:t> государственном профессиональном лицее машиностроения. По окончании обучения в лицее, высшее образование по профилю можно получить в </a:t>
            </a:r>
            <a:r>
              <a:rPr lang="en-US" sz="1500" b="1" dirty="0" smtClean="0">
                <a:latin typeface="Cambria" pitchFamily="18" charset="0"/>
              </a:rPr>
              <a:t> </a:t>
            </a:r>
            <a:r>
              <a:rPr lang="ru-RU" sz="1500" b="1" dirty="0">
                <a:latin typeface="Cambria" pitchFamily="18" charset="0"/>
              </a:rPr>
              <a:t>Белорусско-Российском университете (Могилёвском государственном техническом университете)</a:t>
            </a:r>
            <a:r>
              <a:rPr lang="ru-RU" sz="1500" b="1" dirty="0" smtClean="0">
                <a:latin typeface="Cambria" pitchFamily="18" charset="0"/>
              </a:rPr>
              <a:t> и в Гомельском государственном техническом университете имени П.О. Сухого.</a:t>
            </a:r>
            <a:endParaRPr lang="ru-RU" sz="1500" b="1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9"/>
          <a:stretch/>
        </p:blipFill>
        <p:spPr>
          <a:xfrm>
            <a:off x="-57368" y="2708920"/>
            <a:ext cx="4269328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с вырезом 6">
            <a:hlinkClick r:id="rId6" action="ppaction://hlinksldjump"/>
          </p:cNvPr>
          <p:cNvSpPr/>
          <p:nvPr/>
        </p:nvSpPr>
        <p:spPr>
          <a:xfrm>
            <a:off x="-13917" y="6070213"/>
            <a:ext cx="2088232" cy="792088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 выбору</a:t>
            </a:r>
            <a:endParaRPr lang="ru-RU" sz="24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0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50" y="1427262"/>
            <a:ext cx="5904656" cy="463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282843"/>
            <a:ext cx="7992888" cy="697885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Слесарь </a:t>
            </a:r>
            <a:r>
              <a:rPr lang="en-US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механосборочных работ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878497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Краткое 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описание и значимость 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профессии.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r>
              <a:rPr lang="ru-RU" sz="1700" b="1" dirty="0" smtClean="0">
                <a:latin typeface="Cambria" pitchFamily="18" charset="0"/>
              </a:rPr>
              <a:t>Профессия «слесарь механосборочных работ» </a:t>
            </a:r>
            <a:r>
              <a:rPr lang="ru-RU" sz="1700" b="1" dirty="0" smtClean="0">
                <a:latin typeface="Cambria" pitchFamily="18" charset="0"/>
                <a:sym typeface="Symbol"/>
              </a:rPr>
              <a:t> </a:t>
            </a:r>
            <a:r>
              <a:rPr lang="ru-RU" sz="1700" b="1" dirty="0" smtClean="0">
                <a:latin typeface="Cambria" pitchFamily="18" charset="0"/>
              </a:rPr>
              <a:t>нужная и широко распространённая во всём мире. Специалисты этой профессии выполняют не только сборку механизмов деталей, но и занимаются подготовкой размеров деталей, соединяют их в единую конструкцию, проверяют качество работ, прочность изделия, умеют устранять дефекты. 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Уникальность профессии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.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1700" b="1" dirty="0" smtClean="0">
                <a:latin typeface="Cambria" pitchFamily="18" charset="0"/>
              </a:rPr>
              <a:t>Техническая направленность ума, пространственное мышление, сноровка, твёрдость рук… Слесарь механосборочных работ – универсальный и незаменимый специалист.</a:t>
            </a:r>
          </a:p>
          <a:p>
            <a:pPr algn="just"/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Где можно получить профессию.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pPr algn="just"/>
            <a:r>
              <a:rPr lang="ru-RU" sz="1700" b="1" dirty="0" smtClean="0">
                <a:latin typeface="Cambria" pitchFamily="18" charset="0"/>
              </a:rPr>
              <a:t>Специалистов готовят в </a:t>
            </a:r>
            <a:r>
              <a:rPr lang="ru-RU" sz="1700" b="1" dirty="0" err="1" smtClean="0">
                <a:latin typeface="Cambria" pitchFamily="18" charset="0"/>
              </a:rPr>
              <a:t>Барановичском</a:t>
            </a:r>
            <a:r>
              <a:rPr lang="ru-RU" sz="1700" b="1" dirty="0" smtClean="0">
                <a:latin typeface="Cambria" pitchFamily="18" charset="0"/>
              </a:rPr>
              <a:t> </a:t>
            </a:r>
          </a:p>
          <a:p>
            <a:pPr algn="just"/>
            <a:r>
              <a:rPr lang="ru-RU" sz="1700" b="1" dirty="0" smtClean="0">
                <a:latin typeface="Cambria" pitchFamily="18" charset="0"/>
              </a:rPr>
              <a:t>государственном профессиональном лицее </a:t>
            </a:r>
          </a:p>
          <a:p>
            <a:pPr algn="just"/>
            <a:r>
              <a:rPr lang="ru-RU" sz="1700" b="1" dirty="0" smtClean="0">
                <a:latin typeface="Cambria" pitchFamily="18" charset="0"/>
              </a:rPr>
              <a:t>машиностроения. По окончании обучения в </a:t>
            </a:r>
          </a:p>
          <a:p>
            <a:pPr algn="just"/>
            <a:r>
              <a:rPr lang="ru-RU" sz="1700" b="1" dirty="0" smtClean="0">
                <a:latin typeface="Cambria" pitchFamily="18" charset="0"/>
              </a:rPr>
              <a:t>лицее, высшее образование  по профилю </a:t>
            </a:r>
          </a:p>
          <a:p>
            <a:pPr algn="just"/>
            <a:r>
              <a:rPr lang="ru-RU" sz="1700" b="1" dirty="0" smtClean="0">
                <a:latin typeface="Cambria" pitchFamily="18" charset="0"/>
              </a:rPr>
              <a:t>можно получить </a:t>
            </a:r>
            <a:r>
              <a:rPr lang="ru-RU" sz="1700" b="1" dirty="0">
                <a:latin typeface="Cambria" pitchFamily="18" charset="0"/>
              </a:rPr>
              <a:t>в</a:t>
            </a:r>
            <a:r>
              <a:rPr lang="en-US" sz="1700" b="1" dirty="0">
                <a:latin typeface="Cambria" pitchFamily="18" charset="0"/>
              </a:rPr>
              <a:t> </a:t>
            </a:r>
            <a:r>
              <a:rPr lang="ru-RU" sz="1700" b="1" dirty="0" smtClean="0">
                <a:latin typeface="Cambria" pitchFamily="18" charset="0"/>
              </a:rPr>
              <a:t>Белорусско-</a:t>
            </a:r>
          </a:p>
          <a:p>
            <a:pPr algn="just"/>
            <a:r>
              <a:rPr lang="ru-RU" sz="1700" b="1" dirty="0" smtClean="0">
                <a:latin typeface="Cambria" pitchFamily="18" charset="0"/>
              </a:rPr>
              <a:t>Российском </a:t>
            </a:r>
            <a:r>
              <a:rPr lang="ru-RU" sz="1700" b="1" dirty="0">
                <a:latin typeface="Cambria" pitchFamily="18" charset="0"/>
              </a:rPr>
              <a:t>университете </a:t>
            </a:r>
            <a:r>
              <a:rPr lang="ru-RU" sz="1700" b="1" dirty="0" smtClean="0">
                <a:latin typeface="Cambria" pitchFamily="18" charset="0"/>
              </a:rPr>
              <a:t> (</a:t>
            </a:r>
            <a:r>
              <a:rPr lang="ru-RU" sz="1700" b="1" dirty="0">
                <a:latin typeface="Cambria" pitchFamily="18" charset="0"/>
              </a:rPr>
              <a:t>Могилёвском </a:t>
            </a:r>
            <a:endParaRPr lang="ru-RU" sz="1700" b="1" dirty="0" smtClean="0">
              <a:latin typeface="Cambria" pitchFamily="18" charset="0"/>
            </a:endParaRPr>
          </a:p>
          <a:p>
            <a:pPr algn="just"/>
            <a:r>
              <a:rPr lang="ru-RU" sz="1700" b="1" dirty="0" smtClean="0">
                <a:latin typeface="Cambria" pitchFamily="18" charset="0"/>
              </a:rPr>
              <a:t>государственном техническом  </a:t>
            </a:r>
            <a:r>
              <a:rPr lang="ru-RU" sz="1700" b="1" dirty="0">
                <a:latin typeface="Cambria" pitchFamily="18" charset="0"/>
              </a:rPr>
              <a:t>университете) </a:t>
            </a:r>
            <a:endParaRPr lang="ru-RU" sz="1700" b="1" dirty="0" smtClean="0">
              <a:latin typeface="Cambria" pitchFamily="18" charset="0"/>
            </a:endParaRPr>
          </a:p>
          <a:p>
            <a:pPr algn="just"/>
            <a:r>
              <a:rPr lang="ru-RU" sz="1700" b="1" dirty="0" smtClean="0">
                <a:latin typeface="Cambria" pitchFamily="18" charset="0"/>
              </a:rPr>
              <a:t>и в Гомельском государственном  техническом </a:t>
            </a:r>
          </a:p>
          <a:p>
            <a:pPr algn="just"/>
            <a:r>
              <a:rPr lang="ru-RU" sz="1700" b="1" dirty="0" smtClean="0">
                <a:latin typeface="Cambria" pitchFamily="18" charset="0"/>
              </a:rPr>
              <a:t>университете имени П.О. Сухого.</a:t>
            </a:r>
            <a:endParaRPr lang="ru-RU" sz="1700" b="1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92" y="3566914"/>
            <a:ext cx="3934020" cy="3102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с вырезом 7">
            <a:hlinkClick r:id="rId6" action="ppaction://hlinksldjump"/>
          </p:cNvPr>
          <p:cNvSpPr/>
          <p:nvPr/>
        </p:nvSpPr>
        <p:spPr>
          <a:xfrm>
            <a:off x="7092280" y="6165304"/>
            <a:ext cx="2088232" cy="792088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 выбору</a:t>
            </a:r>
            <a:endParaRPr lang="ru-RU" sz="24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9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71" y="993329"/>
            <a:ext cx="5904656" cy="463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210835"/>
            <a:ext cx="7848872" cy="697885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Оператор компьютерной графики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16" y="1023839"/>
            <a:ext cx="88924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Краткое 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описание и значимость 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профессии. </a:t>
            </a:r>
            <a:r>
              <a:rPr lang="ru-RU" sz="1600" b="1" dirty="0" smtClean="0">
                <a:latin typeface="Cambria" pitchFamily="18" charset="0"/>
              </a:rPr>
              <a:t>Профессия «оператор компьютерной графики» – одна из самых интересных профессий в мире. Специалист в этой области должен много знать о компьютерах, современнейших компьютерных технологиях, должен всегда находиться в творческом поиске и развитии. Этот специалист связан с вводом различных данных в компьютер; умело выбирает программы для выполнения графических работ; сканирует изображения, выполняет коррекцию изображений; разрабатывает дизайн и различные виды рекламной продукции… 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Уникальность профессии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.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ru-RU" sz="1600" b="1" dirty="0">
                <a:latin typeface="Cambria" pitchFamily="18" charset="0"/>
              </a:rPr>
              <a:t> </a:t>
            </a:r>
            <a:endParaRPr lang="ru-RU" sz="1600" b="1" dirty="0" smtClean="0">
              <a:latin typeface="Cambria" pitchFamily="18" charset="0"/>
            </a:endParaRPr>
          </a:p>
          <a:p>
            <a:r>
              <a:rPr lang="ru-RU" sz="1600" b="1" dirty="0" smtClean="0">
                <a:latin typeface="Cambria" pitchFamily="18" charset="0"/>
              </a:rPr>
              <a:t>Профессия развивает гибкость и динамичность мышления, все виды памяти, технические способности, моторику рук. Профессия приобрела актуальность недавно и имеет широкий спектр возможностей.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Где можно получить профессию. </a:t>
            </a:r>
          </a:p>
          <a:p>
            <a:r>
              <a:rPr lang="ru-RU" sz="1600" b="1" dirty="0" smtClean="0">
                <a:latin typeface="Cambria" pitchFamily="18" charset="0"/>
              </a:rPr>
              <a:t>По окончании обучения в лицее высшее образование инженера-программиста можно получить в 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ru-RU" sz="1600" b="1" dirty="0">
                <a:latin typeface="Cambria" pitchFamily="18" charset="0"/>
              </a:rPr>
              <a:t>Белорусско-Российском университете (Могилёвском государственном техническом университете) </a:t>
            </a:r>
            <a:r>
              <a:rPr lang="ru-RU" sz="1600" b="1" dirty="0" smtClean="0">
                <a:latin typeface="Cambria" pitchFamily="18" charset="0"/>
              </a:rPr>
              <a:t>и в Гомельском государственном техническом университете имени П.О. Сухого, в </a:t>
            </a:r>
            <a:r>
              <a:rPr lang="ru-RU" sz="1600" b="1" dirty="0" err="1" smtClean="0">
                <a:latin typeface="Cambria" pitchFamily="18" charset="0"/>
              </a:rPr>
              <a:t>Барановичском</a:t>
            </a:r>
            <a:r>
              <a:rPr lang="ru-RU" sz="1600" b="1" dirty="0" smtClean="0">
                <a:latin typeface="Cambria" pitchFamily="18" charset="0"/>
              </a:rPr>
              <a:t> государственном университете.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3680871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с вырезом 7">
            <a:hlinkClick r:id="rId6" action="ppaction://hlinksldjump"/>
          </p:cNvPr>
          <p:cNvSpPr/>
          <p:nvPr/>
        </p:nvSpPr>
        <p:spPr>
          <a:xfrm>
            <a:off x="7164288" y="6093296"/>
            <a:ext cx="2088232" cy="792088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 выбору</a:t>
            </a:r>
            <a:endParaRPr lang="ru-RU" sz="24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5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533573"/>
            <a:ext cx="84249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…И сколько нам открытий чудных готовит просвещенья путь…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Настоящее и будущее 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sym typeface="Symbol"/>
              </a:rPr>
              <a:t>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 твоих руках!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Помни! Все профессии достойны уважения! 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Выбери свою!!!</a:t>
            </a:r>
          </a:p>
          <a:p>
            <a:endParaRPr lang="ru-RU" sz="36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Информацию о профессиях  Вам любезно предоставила библиотека лицея.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77009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Рано или поздно каждому молодому человеку в жизни предстоит сделать сложный и ответственный выбор 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sym typeface="Symbol"/>
              </a:rPr>
              <a:t> выбор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будущей профессии.</a:t>
            </a:r>
          </a:p>
          <a:p>
            <a:pPr indent="530225" algn="just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Как правило, в 15-16 лет человек не готов заглянуть в далёкое будущее и трезво оценить свои способности. Возможно не хватает элементарного представления о той или иной профессии?!</a:t>
            </a:r>
          </a:p>
          <a:p>
            <a:pPr indent="530225" algn="just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Предлагаем Вам экскурс-знакомство с профессиями, актуальность которых неоспорима в наше время, которым мы Вас можем обучить в нашем лицее.</a:t>
            </a:r>
          </a:p>
          <a:p>
            <a:pPr indent="530225" algn="just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этом Вам поможет книга, которая доступно и интересно познакомит Вас с миром профессий.</a:t>
            </a:r>
            <a:endParaRPr lang="ru-RU" sz="3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6" y="-27384"/>
            <a:ext cx="9163076" cy="6885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218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Последний год в школе – время, наполненное заботами…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Сколько нужно узнать, сделать, завершить, начать!..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Сколько пережить событий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sym typeface="Symbol"/>
              </a:rPr>
              <a:t>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важных, нужных, судьбоносных !..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обязательно успеть определить свои пристрастия, интересы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выбрать будущую профессию!..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25144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Любая профессия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sym typeface="Symbol"/>
              </a:rPr>
              <a:t> 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на нужная…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…Выбирая  профессионально-техническое образование –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вы выбираете важную ступеньку своей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профессиональной карьеры!..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-14610"/>
            <a:ext cx="8676456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FCC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Выбери свою профессию!</a:t>
            </a:r>
            <a:endParaRPr lang="ru-RU" sz="5400" b="1" i="1" cap="none" spc="0" dirty="0">
              <a:ln w="17780" cmpd="sng">
                <a:solidFill>
                  <a:srgbClr val="FFCC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26000" y="1124744"/>
            <a:ext cx="8892000" cy="504000"/>
          </a:xfrm>
          <a:prstGeom prst="snip2Diag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Слесарь по ремонту автомобилей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26000" y="1844824"/>
            <a:ext cx="8892000" cy="504000"/>
          </a:xfrm>
          <a:prstGeom prst="snip2Diag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Слесарь–электрик по ремонту электрооборудования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126000" y="2564904"/>
            <a:ext cx="8892000" cy="504000"/>
          </a:xfrm>
          <a:prstGeom prst="snip2Diag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17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Электромеханик по ремонту и обслуживанию вычислительной техники</a:t>
            </a:r>
            <a:endParaRPr lang="ru-RU" sz="17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126000" y="4005120"/>
            <a:ext cx="8892000" cy="504000"/>
          </a:xfrm>
          <a:prstGeom prst="snip2Diag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сварщик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126000" y="4725200"/>
            <a:ext cx="8892000" cy="504000"/>
          </a:xfrm>
          <a:prstGeom prst="snip2Diag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Станочник широкого профиля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9" name="TextBox 8">
            <a:hlinkClick r:id="rId8" action="ppaction://hlinksldjump"/>
          </p:cNvPr>
          <p:cNvSpPr txBox="1"/>
          <p:nvPr/>
        </p:nvSpPr>
        <p:spPr>
          <a:xfrm>
            <a:off x="126000" y="5445224"/>
            <a:ext cx="8892000" cy="504000"/>
          </a:xfrm>
          <a:prstGeom prst="snip2Diag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Слесарь </a:t>
            </a: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механосборочных работ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126000" y="6165360"/>
            <a:ext cx="8892000" cy="504000"/>
          </a:xfrm>
          <a:prstGeom prst="snip2Diag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Оператор компьютерной графики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1" name="TextBox 10">
            <a:hlinkClick r:id="rId10" action="ppaction://hlinksldjump"/>
          </p:cNvPr>
          <p:cNvSpPr txBox="1"/>
          <p:nvPr/>
        </p:nvSpPr>
        <p:spPr>
          <a:xfrm>
            <a:off x="140559" y="3294627"/>
            <a:ext cx="8892000" cy="504000"/>
          </a:xfrm>
          <a:prstGeom prst="snip2Diag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Электромонтёр по ремонту и обслуживанию  электрооборудования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9632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904656" cy="463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282843"/>
            <a:ext cx="7920880" cy="697885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Слесарь по ремонту автомобилей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72237"/>
            <a:ext cx="86577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Краткое 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описание и значимость 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профессии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.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</a:p>
          <a:p>
            <a:r>
              <a:rPr lang="ru-RU" sz="1600" b="1" dirty="0" smtClean="0">
                <a:latin typeface="Cambria" pitchFamily="18" charset="0"/>
              </a:rPr>
              <a:t>Человечество делится на пешеходов, автомобилистов и тех, кто обслуживает и ремонтирует автомобили – слесарей по ремонту автомобилей. Те, у кого нет автомобиля, мечтают его приобрести, а те, у кого он есть, мечтают его качественно починить и обслужить. Профессия «слесарь по ремонту автомобилей» в настоящем мире технологического прогресса имеет широкий профиль и весьма популярна и востребована.  Слесарь по ремонту автомобилей производит </a:t>
            </a:r>
          </a:p>
          <a:p>
            <a:r>
              <a:rPr lang="ru-RU" sz="1600" b="1" dirty="0" smtClean="0">
                <a:latin typeface="Cambria" pitchFamily="18" charset="0"/>
              </a:rPr>
              <a:t>техническое  обслуживание, разборку, сборку, регулирование </a:t>
            </a:r>
          </a:p>
          <a:p>
            <a:r>
              <a:rPr lang="ru-RU" sz="1600" b="1" dirty="0" smtClean="0">
                <a:latin typeface="Cambria" pitchFamily="18" charset="0"/>
              </a:rPr>
              <a:t>узлов,  замену и ремонт деталей автомобиля.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Уникальность профессии. </a:t>
            </a:r>
          </a:p>
          <a:p>
            <a:r>
              <a:rPr lang="ru-RU" sz="1600" b="1" dirty="0" smtClean="0">
                <a:latin typeface="Cambria" pitchFamily="18" charset="0"/>
              </a:rPr>
              <a:t>Профессия требует важных качеств: самостоятельности,  </a:t>
            </a:r>
          </a:p>
          <a:p>
            <a:r>
              <a:rPr lang="ru-RU" sz="1600" b="1" dirty="0" smtClean="0">
                <a:latin typeface="Cambria" pitchFamily="18" charset="0"/>
              </a:rPr>
              <a:t>трудолюбия, ручной ловкости, знания и внимания к деталям, </a:t>
            </a:r>
          </a:p>
          <a:p>
            <a:r>
              <a:rPr lang="ru-RU" sz="1600" b="1" dirty="0" smtClean="0">
                <a:latin typeface="Cambria" pitchFamily="18" charset="0"/>
              </a:rPr>
              <a:t>наблюдательности, стремления к профессиональному </a:t>
            </a:r>
          </a:p>
          <a:p>
            <a:r>
              <a:rPr lang="ru-RU" sz="1600" b="1" dirty="0" smtClean="0">
                <a:latin typeface="Cambria" pitchFamily="18" charset="0"/>
              </a:rPr>
              <a:t>совершенству.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Где можно получить профессию. </a:t>
            </a:r>
          </a:p>
          <a:p>
            <a:r>
              <a:rPr lang="ru-RU" sz="1600" b="1" dirty="0" smtClean="0">
                <a:latin typeface="Cambria" pitchFamily="18" charset="0"/>
              </a:rPr>
              <a:t>Специалистов готовят в </a:t>
            </a:r>
            <a:r>
              <a:rPr lang="ru-RU" sz="1600" b="1" dirty="0" err="1" smtClean="0">
                <a:latin typeface="Cambria" pitchFamily="18" charset="0"/>
              </a:rPr>
              <a:t>Барановичском</a:t>
            </a:r>
            <a:r>
              <a:rPr lang="ru-RU" sz="1600" b="1" dirty="0" smtClean="0">
                <a:latin typeface="Cambria" pitchFamily="18" charset="0"/>
              </a:rPr>
              <a:t> государственном профессиональном лицее машиностроения. Большая часть обучения – увлекательные практические занятия. </a:t>
            </a:r>
          </a:p>
          <a:p>
            <a:r>
              <a:rPr lang="ru-RU" sz="1600" b="1" dirty="0" smtClean="0">
                <a:latin typeface="Cambria" pitchFamily="18" charset="0"/>
              </a:rPr>
              <a:t>По окончании обучения в лицее, высшее образование  по профилю можно получить в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ru-RU" sz="1600" b="1" dirty="0" smtClean="0">
                <a:latin typeface="Cambria" pitchFamily="18" charset="0"/>
              </a:rPr>
              <a:t>Белорусско-Российском университете (Могилёвском государственном техническом университете) и в Гомельском государственном техническом университете имени П.О. Сухого.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4"/>
          <a:stretch/>
        </p:blipFill>
        <p:spPr>
          <a:xfrm>
            <a:off x="6173064" y="2636911"/>
            <a:ext cx="3079456" cy="2520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с вырезом 5">
            <a:hlinkClick r:id="rId6" action="ppaction://hlinksldjump"/>
          </p:cNvPr>
          <p:cNvSpPr/>
          <p:nvPr/>
        </p:nvSpPr>
        <p:spPr>
          <a:xfrm>
            <a:off x="7092280" y="6165304"/>
            <a:ext cx="2088232" cy="792088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 выбору</a:t>
            </a:r>
            <a:endParaRPr lang="ru-RU" sz="24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904656" cy="463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116632"/>
            <a:ext cx="7488832" cy="1138654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Слесарь–электрик </a:t>
            </a: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по ремонту электрооборудования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76156"/>
            <a:ext cx="8799089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4463"/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Краткое описание и значимость профессии. </a:t>
            </a:r>
          </a:p>
          <a:p>
            <a:pPr marL="2684463"/>
            <a:r>
              <a:rPr lang="ru-RU" sz="1450" b="1" dirty="0" smtClean="0">
                <a:latin typeface="Cambria" pitchFamily="18" charset="0"/>
              </a:rPr>
              <a:t>Ни одна хозяйка не может себе представить свой дом без различных электрических помощников. Не обходится без электрооборудования и современная промышленность, производственные предприятия. Неудивительно, что представители профессии «слесарь-электрик» востребованы во всех сферах жизнедеятельности человека. Чем же отличается эта профессия от электрика, слесаря или электромеханика? Слесарь-электрик по ремонту электрооборудования – это специалист, который выполняет слесарные работы в процессе эксплуатации и ремонта </a:t>
            </a:r>
            <a:r>
              <a:rPr lang="ru-RU" sz="1450" b="1" dirty="0" err="1" smtClean="0">
                <a:latin typeface="Cambria" pitchFamily="18" charset="0"/>
              </a:rPr>
              <a:t>электроконструкций</a:t>
            </a:r>
            <a:r>
              <a:rPr lang="ru-RU" sz="1450" b="1" dirty="0" smtClean="0">
                <a:latin typeface="Cambria" pitchFamily="18" charset="0"/>
              </a:rPr>
              <a:t> и электрооборудования. В настоящее время эта специальность включает в себя огромное количество узких специализаций, каждая из которых работает с определенным сегментом электрооборудования.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Уникальность профессии.</a:t>
            </a:r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r>
              <a:rPr lang="ru-RU" sz="1450" b="1" dirty="0" smtClean="0">
                <a:latin typeface="Cambria" pitchFamily="18" charset="0"/>
              </a:rPr>
              <a:t>Требует и воспитывает аккуратность, терпение, а также умение и знание досконально разбираться в специфике двух специальностей: электрика и слесаря. И тогда об этом специалисте говорят: «Мастер на все руки!».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Где можно получить профессию.</a:t>
            </a:r>
            <a:r>
              <a:rPr lang="ru-RU" sz="1400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</a:p>
          <a:p>
            <a:r>
              <a:rPr lang="ru-RU" sz="1450" b="1" dirty="0" smtClean="0">
                <a:latin typeface="Cambria" pitchFamily="18" charset="0"/>
              </a:rPr>
              <a:t>Специалистов готовят в </a:t>
            </a:r>
            <a:r>
              <a:rPr lang="ru-RU" sz="1450" b="1" dirty="0" err="1" smtClean="0">
                <a:latin typeface="Cambria" pitchFamily="18" charset="0"/>
              </a:rPr>
              <a:t>Барановичском</a:t>
            </a:r>
            <a:r>
              <a:rPr lang="ru-RU" sz="1450" b="1" dirty="0" smtClean="0">
                <a:latin typeface="Cambria" pitchFamily="18" charset="0"/>
              </a:rPr>
              <a:t> государственном профессиональном лицее машиностроения. По окончании обучения в лицее, высшее образование по профилю можно получить </a:t>
            </a:r>
            <a:r>
              <a:rPr lang="ru-RU" sz="1450" b="1" dirty="0">
                <a:latin typeface="Cambria" pitchFamily="18" charset="0"/>
              </a:rPr>
              <a:t>в</a:t>
            </a:r>
            <a:r>
              <a:rPr lang="en-US" sz="1450" b="1" dirty="0">
                <a:latin typeface="Cambria" pitchFamily="18" charset="0"/>
              </a:rPr>
              <a:t> </a:t>
            </a:r>
            <a:r>
              <a:rPr lang="ru-RU" sz="1450" b="1" dirty="0">
                <a:latin typeface="Cambria" pitchFamily="18" charset="0"/>
              </a:rPr>
              <a:t>Белорусско-Российском университете (Могилёвском государственном техническом университете)</a:t>
            </a:r>
            <a:r>
              <a:rPr lang="ru-RU" sz="1450" b="1" dirty="0" smtClean="0">
                <a:latin typeface="Cambria" pitchFamily="18" charset="0"/>
              </a:rPr>
              <a:t> и в Гомельском государственном техническом университете имени П.О. Сухого.</a:t>
            </a:r>
          </a:p>
          <a:p>
            <a:pPr marL="2684463" algn="just"/>
            <a:r>
              <a:rPr lang="ru-RU" sz="145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450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50319"/>
            <a:ext cx="3160610" cy="3014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с вырезом 6">
            <a:hlinkClick r:id="rId6" action="ppaction://hlinksldjump"/>
          </p:cNvPr>
          <p:cNvSpPr/>
          <p:nvPr/>
        </p:nvSpPr>
        <p:spPr>
          <a:xfrm>
            <a:off x="7092280" y="5085184"/>
            <a:ext cx="2088232" cy="792088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 выбору</a:t>
            </a:r>
            <a:endParaRPr lang="ru-RU" sz="24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1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71" y="993329"/>
            <a:ext cx="5904656" cy="463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27199"/>
            <a:ext cx="8640960" cy="121211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Электромонтёр по ремонту и обслуживанию  электрооборудования</a:t>
            </a:r>
            <a:endParaRPr lang="ru-RU" sz="3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16" y="1412776"/>
            <a:ext cx="89644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Краткое 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описание и значимость 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профессии.</a:t>
            </a:r>
            <a:r>
              <a:rPr lang="ru-RU" sz="1500" b="1" dirty="0" smtClean="0">
                <a:latin typeface="Cambria" pitchFamily="18" charset="0"/>
              </a:rPr>
              <a:t> </a:t>
            </a:r>
          </a:p>
          <a:p>
            <a:r>
              <a:rPr lang="ru-RU" sz="1500" b="1" dirty="0" smtClean="0">
                <a:latin typeface="Cambria" pitchFamily="18" charset="0"/>
              </a:rPr>
              <a:t>Электричество шло «бок о бок» с человечеством несколько столетий. Электрик проводит «волшебный </a:t>
            </a:r>
            <a:r>
              <a:rPr lang="ru-RU" sz="1500" b="1" dirty="0">
                <a:latin typeface="Cambria" pitchFamily="18" charset="0"/>
              </a:rPr>
              <a:t>свет» </a:t>
            </a:r>
            <a:r>
              <a:rPr lang="ru-RU" sz="1500" b="1" dirty="0" smtClean="0">
                <a:latin typeface="Cambria" pitchFamily="18" charset="0"/>
              </a:rPr>
              <a:t>в наши дома, приносит в них уют и комфорт. Среди рабочих профессий эта профессия  </a:t>
            </a:r>
            <a:r>
              <a:rPr lang="ru-RU" sz="1500" b="1" dirty="0" smtClean="0">
                <a:latin typeface="Cambria" pitchFamily="18" charset="0"/>
                <a:sym typeface="Symbol"/>
              </a:rPr>
              <a:t> </a:t>
            </a:r>
            <a:r>
              <a:rPr lang="ru-RU" sz="1500" b="1" dirty="0" smtClean="0">
                <a:latin typeface="Cambria" pitchFamily="18" charset="0"/>
              </a:rPr>
              <a:t>одна из самых квалифицированных. Сегодня, как невозможно представить жизнь без электричества, так и невозможно представить его функционирование без обслуживающего персонала. Собирая и ремонтируя автомобиль, нужно знать в тонкостях и электрическую часть; эксплуатация   офисного оборудования, производственных объектов требует специалиста, который разберётся, починит, исправит… Недаром в обществе бытует поговорка: «если электрик дремлет </a:t>
            </a:r>
            <a:r>
              <a:rPr lang="ru-RU" sz="1500" b="1" dirty="0" smtClean="0">
                <a:latin typeface="Cambria" pitchFamily="18" charset="0"/>
                <a:sym typeface="Symbol"/>
              </a:rPr>
              <a:t></a:t>
            </a:r>
            <a:r>
              <a:rPr lang="ru-RU" sz="1500" b="1" dirty="0" smtClean="0">
                <a:latin typeface="Cambria" pitchFamily="18" charset="0"/>
              </a:rPr>
              <a:t> значит всё хорошо».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Уникальность профессии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.</a:t>
            </a:r>
            <a:r>
              <a:rPr lang="ru-RU" sz="1500" b="1" dirty="0" smtClean="0">
                <a:latin typeface="Cambria" pitchFamily="18" charset="0"/>
              </a:rPr>
              <a:t> </a:t>
            </a:r>
            <a:r>
              <a:rPr lang="ru-RU" sz="1500" b="1" dirty="0">
                <a:latin typeface="Cambria" pitchFamily="18" charset="0"/>
              </a:rPr>
              <a:t> </a:t>
            </a:r>
            <a:endParaRPr lang="ru-RU" sz="1500" b="1" dirty="0" smtClean="0">
              <a:latin typeface="Cambria" pitchFamily="18" charset="0"/>
            </a:endParaRPr>
          </a:p>
          <a:p>
            <a:r>
              <a:rPr lang="ru-RU" sz="1500" b="1" dirty="0" smtClean="0">
                <a:latin typeface="Cambria" pitchFamily="18" charset="0"/>
              </a:rPr>
              <a:t>Часто говорят: «Электрик – это самый интеллигентный </a:t>
            </a:r>
          </a:p>
          <a:p>
            <a:r>
              <a:rPr lang="ru-RU" sz="1500" b="1" dirty="0" smtClean="0">
                <a:latin typeface="Cambria" pitchFamily="18" charset="0"/>
              </a:rPr>
              <a:t>рабочий». Имеет возможность совмещения работы </a:t>
            </a:r>
          </a:p>
          <a:p>
            <a:r>
              <a:rPr lang="ru-RU" sz="1500" b="1" dirty="0" smtClean="0">
                <a:latin typeface="Cambria" pitchFamily="18" charset="0"/>
              </a:rPr>
              <a:t>на нескольких предприятиях. Любимое дело освоить </a:t>
            </a:r>
          </a:p>
          <a:p>
            <a:r>
              <a:rPr lang="ru-RU" sz="1500" b="1" dirty="0" smtClean="0">
                <a:latin typeface="Cambria" pitchFamily="18" charset="0"/>
              </a:rPr>
              <a:t>нетрудно! Главное </a:t>
            </a:r>
            <a:r>
              <a:rPr lang="ru-RU" sz="1500" b="1" dirty="0" smtClean="0">
                <a:latin typeface="Cambria" pitchFamily="18" charset="0"/>
                <a:sym typeface="Symbol"/>
              </a:rPr>
              <a:t> </a:t>
            </a:r>
            <a:r>
              <a:rPr lang="ru-RU" sz="1500" b="1" dirty="0" smtClean="0">
                <a:latin typeface="Cambria" pitchFamily="18" charset="0"/>
              </a:rPr>
              <a:t>каким специалистом вы хотите </a:t>
            </a:r>
          </a:p>
          <a:p>
            <a:r>
              <a:rPr lang="ru-RU" sz="1500" b="1" dirty="0" smtClean="0">
                <a:latin typeface="Cambria" pitchFamily="18" charset="0"/>
              </a:rPr>
              <a:t>стать?!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Где можно получить профессию.</a:t>
            </a:r>
            <a:r>
              <a:rPr lang="ru-RU" sz="1500" b="1" u="sng" dirty="0" smtClean="0">
                <a:latin typeface="Cambria" pitchFamily="18" charset="0"/>
              </a:rPr>
              <a:t> </a:t>
            </a:r>
          </a:p>
          <a:p>
            <a:r>
              <a:rPr lang="ru-RU" sz="1500" b="1" dirty="0" smtClean="0">
                <a:latin typeface="Cambria" pitchFamily="18" charset="0"/>
              </a:rPr>
              <a:t>По окончании обучения в лицее, высшее образование </a:t>
            </a:r>
          </a:p>
          <a:p>
            <a:r>
              <a:rPr lang="ru-RU" sz="1500" b="1" dirty="0" smtClean="0">
                <a:latin typeface="Cambria" pitchFamily="18" charset="0"/>
              </a:rPr>
              <a:t>инженера-электрика можно получить </a:t>
            </a:r>
            <a:r>
              <a:rPr lang="ru-RU" sz="1400" b="1" dirty="0">
                <a:latin typeface="Cambria" pitchFamily="18" charset="0"/>
              </a:rPr>
              <a:t>в</a:t>
            </a:r>
            <a:r>
              <a:rPr lang="en-US" sz="1400" b="1" dirty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Белорусско-</a:t>
            </a:r>
          </a:p>
          <a:p>
            <a:r>
              <a:rPr lang="ru-RU" sz="1400" b="1" dirty="0" smtClean="0">
                <a:latin typeface="Cambria" pitchFamily="18" charset="0"/>
              </a:rPr>
              <a:t>Российском </a:t>
            </a:r>
            <a:r>
              <a:rPr lang="ru-RU" sz="1400" b="1" dirty="0">
                <a:latin typeface="Cambria" pitchFamily="18" charset="0"/>
              </a:rPr>
              <a:t>университете (Могилёвском государственном </a:t>
            </a:r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техническом </a:t>
            </a:r>
            <a:r>
              <a:rPr lang="ru-RU" sz="1400" b="1" dirty="0">
                <a:latin typeface="Cambria" pitchFamily="18" charset="0"/>
              </a:rPr>
              <a:t>университете)</a:t>
            </a:r>
            <a:r>
              <a:rPr lang="ru-RU" sz="1500" b="1" dirty="0" smtClean="0">
                <a:latin typeface="Cambria" pitchFamily="18" charset="0"/>
              </a:rPr>
              <a:t>,  в  Гомельском </a:t>
            </a:r>
          </a:p>
          <a:p>
            <a:r>
              <a:rPr lang="ru-RU" sz="1500" b="1" dirty="0" smtClean="0">
                <a:latin typeface="Cambria" pitchFamily="18" charset="0"/>
              </a:rPr>
              <a:t>государственном техническом университете имени </a:t>
            </a:r>
          </a:p>
          <a:p>
            <a:r>
              <a:rPr lang="ru-RU" sz="1500" b="1" dirty="0" smtClean="0">
                <a:latin typeface="Cambria" pitchFamily="18" charset="0"/>
              </a:rPr>
              <a:t>П.О. Сухого и других вузах.</a:t>
            </a:r>
            <a:endParaRPr lang="ru-RU" sz="1500" b="1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42592"/>
            <a:ext cx="3816424" cy="3470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с вырезом 6">
            <a:hlinkClick r:id="rId6" action="ppaction://hlinksldjump"/>
          </p:cNvPr>
          <p:cNvSpPr/>
          <p:nvPr/>
        </p:nvSpPr>
        <p:spPr>
          <a:xfrm>
            <a:off x="7092280" y="6165304"/>
            <a:ext cx="2088232" cy="792088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 выбору</a:t>
            </a:r>
            <a:endParaRPr lang="ru-RU" sz="24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0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71" y="993329"/>
            <a:ext cx="5904656" cy="463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5496" y="116632"/>
            <a:ext cx="9036496" cy="1138654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Электромеханик по ремонту и обслуживанию вычислительной техники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Краткое 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описание и значимость 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профессии.</a:t>
            </a:r>
            <a:r>
              <a:rPr lang="ru-RU" sz="1600" b="1" dirty="0" smtClean="0">
                <a:latin typeface="Cambria" pitchFamily="18" charset="0"/>
              </a:rPr>
              <a:t> </a:t>
            </a:r>
          </a:p>
          <a:p>
            <a:r>
              <a:rPr lang="ru-RU" sz="1600" b="1" dirty="0" smtClean="0">
                <a:latin typeface="Cambria" pitchFamily="18" charset="0"/>
              </a:rPr>
              <a:t>Для удовлетворения растущих потребностей человечество вынуждено выполнять огромный объём работы во всех сферах  деятельности. Специалист по профилю обслуживания техники называется «электромеханик». Он занимается ремонтом и обслуживанием вычислительной техники и периферийных устройств, устраняет неполадки и проводит профилактический осмотр и обслуживание. Престиж профессионального мастерства в этой современной и актуальной профессии очень важен. </a:t>
            </a:r>
          </a:p>
          <a:p>
            <a:pPr marL="3406775"/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Уникальность профессии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.</a:t>
            </a:r>
            <a:r>
              <a:rPr lang="ru-RU" b="1" i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ru-RU" sz="1600" b="1" dirty="0">
                <a:latin typeface="Cambria" pitchFamily="18" charset="0"/>
              </a:rPr>
              <a:t> </a:t>
            </a:r>
            <a:endParaRPr lang="ru-RU" sz="1600" b="1" dirty="0" smtClean="0">
              <a:latin typeface="Cambria" pitchFamily="18" charset="0"/>
            </a:endParaRPr>
          </a:p>
          <a:p>
            <a:pPr marL="3406775"/>
            <a:r>
              <a:rPr lang="ru-RU" sz="1600" b="1" dirty="0" smtClean="0">
                <a:latin typeface="Cambria" pitchFamily="18" charset="0"/>
              </a:rPr>
              <a:t>Человек, обслуживающий технику, с одной стороны </a:t>
            </a:r>
            <a:r>
              <a:rPr lang="ru-RU" sz="1600" b="1" dirty="0" smtClean="0">
                <a:latin typeface="Cambria" pitchFamily="18" charset="0"/>
                <a:sym typeface="Symbol"/>
              </a:rPr>
              <a:t></a:t>
            </a:r>
            <a:r>
              <a:rPr lang="ru-RU" sz="1600" b="1" dirty="0" smtClean="0">
                <a:latin typeface="Cambria" pitchFamily="18" charset="0"/>
              </a:rPr>
              <a:t> работает не спеша, а с другой стороны </a:t>
            </a:r>
            <a:r>
              <a:rPr lang="ru-RU" sz="1600" b="1" dirty="0" smtClean="0">
                <a:latin typeface="Cambria" pitchFamily="18" charset="0"/>
                <a:sym typeface="Symbol"/>
              </a:rPr>
              <a:t></a:t>
            </a:r>
            <a:r>
              <a:rPr lang="ru-RU" sz="1600" b="1" dirty="0" smtClean="0">
                <a:latin typeface="Cambria" pitchFamily="18" charset="0"/>
              </a:rPr>
              <a:t> такая профессия требует быстрого и правильного  принятия решений.</a:t>
            </a:r>
          </a:p>
          <a:p>
            <a:pPr marL="3406775"/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Где можно получить профессию.</a:t>
            </a:r>
            <a:r>
              <a:rPr lang="ru-RU" sz="1600" b="1" dirty="0" smtClean="0">
                <a:latin typeface="Cambria" pitchFamily="18" charset="0"/>
              </a:rPr>
              <a:t> </a:t>
            </a:r>
          </a:p>
          <a:p>
            <a:pPr marL="3406775"/>
            <a:r>
              <a:rPr lang="ru-RU" sz="1600" b="1" dirty="0" smtClean="0">
                <a:latin typeface="Cambria" pitchFamily="18" charset="0"/>
              </a:rPr>
              <a:t>Профессию электромеханика можно получить в лицее машиностроения. По окончании обучения в лицее, высшее образование можно получить </a:t>
            </a:r>
            <a:r>
              <a:rPr lang="ru-RU" sz="1600" b="1" dirty="0">
                <a:latin typeface="Cambria" pitchFamily="18" charset="0"/>
              </a:rPr>
              <a:t>в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ru-RU" sz="1600" b="1" dirty="0">
                <a:latin typeface="Cambria" pitchFamily="18" charset="0"/>
              </a:rPr>
              <a:t>Белорусско-Российском университете </a:t>
            </a:r>
            <a:r>
              <a:rPr lang="ru-RU" sz="1600" b="1" dirty="0" smtClean="0">
                <a:latin typeface="Cambria" pitchFamily="18" charset="0"/>
              </a:rPr>
              <a:t>(Могилёвском </a:t>
            </a:r>
            <a:r>
              <a:rPr lang="ru-RU" sz="1600" b="1" dirty="0">
                <a:latin typeface="Cambria" pitchFamily="18" charset="0"/>
              </a:rPr>
              <a:t>государственном техническом университете) </a:t>
            </a:r>
            <a:r>
              <a:rPr lang="ru-RU" sz="1600" b="1" dirty="0" smtClean="0">
                <a:latin typeface="Cambria" pitchFamily="18" charset="0"/>
              </a:rPr>
              <a:t>и в Гомельском государственном техническом университете имени П.О. Сухого.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6"/>
          <a:stretch/>
        </p:blipFill>
        <p:spPr>
          <a:xfrm>
            <a:off x="0" y="3501008"/>
            <a:ext cx="3722133" cy="3168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с вырезом 7">
            <a:hlinkClick r:id="rId6" action="ppaction://hlinksldjump"/>
          </p:cNvPr>
          <p:cNvSpPr/>
          <p:nvPr/>
        </p:nvSpPr>
        <p:spPr>
          <a:xfrm>
            <a:off x="-60451" y="6165304"/>
            <a:ext cx="2088232" cy="792088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 выбору</a:t>
            </a:r>
            <a:endParaRPr lang="ru-RU" sz="24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5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71" y="993329"/>
            <a:ext cx="5904656" cy="463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10835"/>
            <a:ext cx="5184576" cy="697885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сварщик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016144"/>
            <a:ext cx="88569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Краткое 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описание и значимость 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профессии</a:t>
            </a:r>
            <a:r>
              <a:rPr lang="ru-RU" sz="1500" b="1" u="sng" dirty="0" smtClean="0">
                <a:latin typeface="Cambria" pitchFamily="18" charset="0"/>
              </a:rPr>
              <a:t>.</a:t>
            </a:r>
            <a:r>
              <a:rPr lang="ru-RU" sz="1500" b="1" dirty="0" smtClean="0">
                <a:latin typeface="Cambria" pitchFamily="18" charset="0"/>
              </a:rPr>
              <a:t> </a:t>
            </a:r>
          </a:p>
          <a:p>
            <a:r>
              <a:rPr lang="ru-RU" sz="1500" b="1" dirty="0" smtClean="0">
                <a:latin typeface="Cambria" pitchFamily="18" charset="0"/>
              </a:rPr>
              <a:t>Современный мир держится на металле. </a:t>
            </a:r>
          </a:p>
          <a:p>
            <a:r>
              <a:rPr lang="ru-RU" sz="1500" b="1" dirty="0" smtClean="0">
                <a:latin typeface="Cambria" pitchFamily="18" charset="0"/>
              </a:rPr>
              <a:t>Металл применяется и в промышленности, и в быту. </a:t>
            </a:r>
          </a:p>
          <a:p>
            <a:r>
              <a:rPr lang="ru-RU" sz="1500" b="1" dirty="0" smtClean="0">
                <a:latin typeface="Cambria" pitchFamily="18" charset="0"/>
              </a:rPr>
              <a:t>Поэтому специалисты по металлу, соединяющие </a:t>
            </a:r>
          </a:p>
          <a:p>
            <a:r>
              <a:rPr lang="ru-RU" sz="1500" b="1" dirty="0" smtClean="0">
                <a:latin typeface="Cambria" pitchFamily="18" charset="0"/>
              </a:rPr>
              <a:t>металлические детали в сложные конструкции ,</a:t>
            </a:r>
          </a:p>
          <a:p>
            <a:r>
              <a:rPr lang="ru-RU" sz="1500" b="1" dirty="0" smtClean="0">
                <a:latin typeface="Cambria" pitchFamily="18" charset="0"/>
              </a:rPr>
              <a:t>будут нужны всегда. Освоив сварочный аппарат, </a:t>
            </a:r>
          </a:p>
          <a:p>
            <a:r>
              <a:rPr lang="ru-RU" sz="1500" b="1" dirty="0" smtClean="0">
                <a:latin typeface="Cambria" pitchFamily="18" charset="0"/>
              </a:rPr>
              <a:t>вы будете недоумевать, как обходились без него </a:t>
            </a:r>
          </a:p>
          <a:p>
            <a:r>
              <a:rPr lang="ru-RU" sz="1500" b="1" dirty="0" smtClean="0">
                <a:latin typeface="Cambria" pitchFamily="18" charset="0"/>
              </a:rPr>
              <a:t>раньше. В наше время трудно назвать сегмент </a:t>
            </a:r>
          </a:p>
          <a:p>
            <a:r>
              <a:rPr lang="ru-RU" sz="1500" b="1" dirty="0" smtClean="0">
                <a:latin typeface="Cambria" pitchFamily="18" charset="0"/>
              </a:rPr>
              <a:t>работы производства, где не применялся бы труд </a:t>
            </a:r>
          </a:p>
          <a:p>
            <a:r>
              <a:rPr lang="ru-RU" sz="1500" b="1" dirty="0" smtClean="0">
                <a:latin typeface="Cambria" pitchFamily="18" charset="0"/>
              </a:rPr>
              <a:t>сварщика.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Уникальность профессии</a:t>
            </a:r>
            <a:r>
              <a:rPr lang="ru-RU" b="1" i="1" u="sng" dirty="0">
                <a:solidFill>
                  <a:srgbClr val="7030A0"/>
                </a:solidFill>
                <a:latin typeface="Cambria" pitchFamily="18" charset="0"/>
              </a:rPr>
              <a:t>.</a:t>
            </a:r>
            <a:r>
              <a:rPr lang="ru-RU" sz="1500" b="1" dirty="0" smtClean="0">
                <a:latin typeface="Cambria" pitchFamily="18" charset="0"/>
              </a:rPr>
              <a:t> </a:t>
            </a:r>
            <a:r>
              <a:rPr lang="ru-RU" sz="1500" b="1" dirty="0">
                <a:latin typeface="Cambria" pitchFamily="18" charset="0"/>
              </a:rPr>
              <a:t> </a:t>
            </a:r>
            <a:endParaRPr lang="ru-RU" sz="1500" b="1" dirty="0" smtClean="0">
              <a:latin typeface="Cambria" pitchFamily="18" charset="0"/>
            </a:endParaRPr>
          </a:p>
          <a:p>
            <a:r>
              <a:rPr lang="ru-RU" sz="1500" b="1" dirty="0" smtClean="0">
                <a:latin typeface="Cambria" pitchFamily="18" charset="0"/>
              </a:rPr>
              <a:t>Профессия сварщика подразделяется на несколько </a:t>
            </a:r>
          </a:p>
          <a:p>
            <a:r>
              <a:rPr lang="ru-RU" sz="1500" b="1" dirty="0" smtClean="0">
                <a:latin typeface="Cambria" pitchFamily="18" charset="0"/>
              </a:rPr>
              <a:t>специализаций: </a:t>
            </a:r>
            <a:r>
              <a:rPr lang="ru-RU" sz="1500" b="1" i="1" dirty="0" smtClean="0">
                <a:latin typeface="Cambria" pitchFamily="18" charset="0"/>
              </a:rPr>
              <a:t>сварщик ручной дуговой сварки</a:t>
            </a:r>
            <a:r>
              <a:rPr lang="ru-RU" sz="1500" b="1" dirty="0" smtClean="0">
                <a:latin typeface="Cambria" pitchFamily="18" charset="0"/>
              </a:rPr>
              <a:t>, </a:t>
            </a:r>
          </a:p>
          <a:p>
            <a:r>
              <a:rPr lang="ru-RU" sz="1500" b="1" i="1" dirty="0" err="1" smtClean="0">
                <a:latin typeface="Cambria" pitchFamily="18" charset="0"/>
              </a:rPr>
              <a:t>газоэлектросварщик</a:t>
            </a:r>
            <a:r>
              <a:rPr lang="ru-RU" sz="1500" b="1" dirty="0" smtClean="0">
                <a:latin typeface="Cambria" pitchFamily="18" charset="0"/>
              </a:rPr>
              <a:t> и </a:t>
            </a:r>
            <a:r>
              <a:rPr lang="ru-RU" sz="1500" b="1" i="1" dirty="0" smtClean="0">
                <a:latin typeface="Cambria" pitchFamily="18" charset="0"/>
              </a:rPr>
              <a:t>электросварщик на автоматических </a:t>
            </a:r>
          </a:p>
          <a:p>
            <a:r>
              <a:rPr lang="ru-RU" sz="1500" b="1" i="1" dirty="0" smtClean="0">
                <a:latin typeface="Cambria" pitchFamily="18" charset="0"/>
              </a:rPr>
              <a:t>и полуавтоматических машинах</a:t>
            </a:r>
            <a:r>
              <a:rPr lang="ru-RU" sz="1500" b="1" dirty="0" smtClean="0">
                <a:latin typeface="Cambria" pitchFamily="18" charset="0"/>
              </a:rPr>
              <a:t>. От мастерства сварщика зависит качество сварных швов. Поэтому труд сварщика  </a:t>
            </a:r>
            <a:r>
              <a:rPr lang="ru-RU" sz="1500" b="1" dirty="0" smtClean="0">
                <a:latin typeface="Cambria" pitchFamily="18" charset="0"/>
                <a:sym typeface="Symbol"/>
              </a:rPr>
              <a:t> </a:t>
            </a:r>
            <a:r>
              <a:rPr lang="ru-RU" sz="1500" b="1" dirty="0" smtClean="0">
                <a:latin typeface="Cambria" pitchFamily="18" charset="0"/>
              </a:rPr>
              <a:t>это своего рода искусство. В профессии вырабатываются такие качества, как виртуозность, терпение, упорство.</a:t>
            </a:r>
          </a:p>
          <a:p>
            <a:r>
              <a:rPr lang="ru-RU" sz="1500" b="1" dirty="0" smtClean="0">
                <a:latin typeface="Cambria" pitchFamily="18" charset="0"/>
              </a:rPr>
              <a:t> </a:t>
            </a:r>
            <a:r>
              <a:rPr lang="ru-RU" b="1" i="1" u="sng" dirty="0" smtClean="0">
                <a:solidFill>
                  <a:srgbClr val="7030A0"/>
                </a:solidFill>
                <a:latin typeface="Cambria" pitchFamily="18" charset="0"/>
              </a:rPr>
              <a:t>Где можно получить профессию.</a:t>
            </a:r>
            <a:r>
              <a:rPr lang="ru-RU" sz="1500" b="1" u="sng" dirty="0" smtClean="0">
                <a:latin typeface="Cambria" pitchFamily="18" charset="0"/>
              </a:rPr>
              <a:t> </a:t>
            </a:r>
          </a:p>
          <a:p>
            <a:r>
              <a:rPr lang="ru-RU" sz="1500" b="1" dirty="0" smtClean="0">
                <a:latin typeface="Cambria" pitchFamily="18" charset="0"/>
              </a:rPr>
              <a:t>Если Вы собираетесь серьёзно заняться сваркой и получить необходимые навыки практической работы, Вам нужно идти учиться к нам. По окончании обучения в лицее, высшее образование по профилю можно получить </a:t>
            </a:r>
            <a:r>
              <a:rPr lang="ru-RU" sz="1400" b="1" dirty="0">
                <a:latin typeface="Cambria" pitchFamily="18" charset="0"/>
              </a:rPr>
              <a:t>в</a:t>
            </a:r>
            <a:r>
              <a:rPr lang="en-US" sz="1400" b="1" dirty="0">
                <a:latin typeface="Cambria" pitchFamily="18" charset="0"/>
              </a:rPr>
              <a:t> </a:t>
            </a:r>
            <a:r>
              <a:rPr lang="ru-RU" sz="1400" b="1" dirty="0">
                <a:latin typeface="Cambria" pitchFamily="18" charset="0"/>
              </a:rPr>
              <a:t>Белорусско-Российском университете (Могилёвском государственном техническом университете)</a:t>
            </a:r>
            <a:r>
              <a:rPr lang="ru-RU" sz="1500" b="1" dirty="0" smtClean="0">
                <a:latin typeface="Cambria" pitchFamily="18" charset="0"/>
              </a:rPr>
              <a:t> и в Гомельском государственном техническом университете имени П.О. Сухого.</a:t>
            </a:r>
            <a:endParaRPr lang="ru-RU" sz="1500" b="1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r="9838"/>
          <a:stretch/>
        </p:blipFill>
        <p:spPr>
          <a:xfrm>
            <a:off x="4860032" y="980728"/>
            <a:ext cx="4105380" cy="346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с вырезом 7">
            <a:hlinkClick r:id="rId6" action="ppaction://hlinksldjump"/>
          </p:cNvPr>
          <p:cNvSpPr/>
          <p:nvPr/>
        </p:nvSpPr>
        <p:spPr>
          <a:xfrm>
            <a:off x="7092280" y="6165304"/>
            <a:ext cx="2088232" cy="792088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 выбору</a:t>
            </a:r>
            <a:endParaRPr lang="ru-RU" sz="24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0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1591</Words>
  <Application>Microsoft Office PowerPoint</Application>
  <PresentationFormat>Экран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Monotype Corsiva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 &amp; SanBuild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62</cp:revision>
  <dcterms:created xsi:type="dcterms:W3CDTF">2016-03-15T11:07:23Z</dcterms:created>
  <dcterms:modified xsi:type="dcterms:W3CDTF">2019-03-21T12:08:07Z</dcterms:modified>
</cp:coreProperties>
</file>